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794500" cy="9906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34567" autoAdjust="0"/>
    <p:restoredTop sz="99834" autoAdjust="0"/>
  </p:normalViewPr>
  <p:slideViewPr>
    <p:cSldViewPr>
      <p:cViewPr varScale="1">
        <p:scale>
          <a:sx n="112" d="100"/>
          <a:sy n="112" d="100"/>
        </p:scale>
        <p:origin x="2274" y="108"/>
      </p:cViewPr>
      <p:guideLst/>
    </p:cSldViewPr>
  </p:slideViewPr>
  <p:outlineViewPr>
    <p:cViewPr>
      <p:scale>
        <a:sx n="100" d="100"/>
        <a:sy n="100" d="100"/>
      </p:scale>
      <p:origin x="691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4CE-BC6E-4EEF-A0C3-263F6DF1BCA8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95B6F-6E8D-4E91-AEA2-21C70DAD9D08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54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4CE-BC6E-4EEF-A0C3-263F6DF1BCA8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95B6F-6E8D-4E91-AEA2-21C70DAD9D08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713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4CE-BC6E-4EEF-A0C3-263F6DF1BCA8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95B6F-6E8D-4E91-AEA2-21C70DAD9D08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18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4CE-BC6E-4EEF-A0C3-263F6DF1BCA8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95B6F-6E8D-4E91-AEA2-21C70DAD9D08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608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4CE-BC6E-4EEF-A0C3-263F6DF1BCA8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95B6F-6E8D-4E91-AEA2-21C70DAD9D08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309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4CE-BC6E-4EEF-A0C3-263F6DF1BCA8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95B6F-6E8D-4E91-AEA2-21C70DAD9D08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437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4CE-BC6E-4EEF-A0C3-263F6DF1BCA8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95B6F-6E8D-4E91-AEA2-21C70DAD9D08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652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4CE-BC6E-4EEF-A0C3-263F6DF1BCA8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95B6F-6E8D-4E91-AEA2-21C70DAD9D08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399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4CE-BC6E-4EEF-A0C3-263F6DF1BCA8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95B6F-6E8D-4E91-AEA2-21C70DAD9D08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808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4CE-BC6E-4EEF-A0C3-263F6DF1BCA8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95B6F-6E8D-4E91-AEA2-21C70DAD9D08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164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4CE-BC6E-4EEF-A0C3-263F6DF1BCA8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95B6F-6E8D-4E91-AEA2-21C70DAD9D08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958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5E4CE-BC6E-4EEF-A0C3-263F6DF1BCA8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95B6F-6E8D-4E91-AEA2-21C70DAD9D08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031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3838591" y="260486"/>
            <a:ext cx="1371600" cy="457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</a:t>
            </a:r>
          </a:p>
          <a:p>
            <a:pPr algn="ctr"/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Самолюк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Сергій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Іванович</a:t>
            </a:r>
            <a:endParaRPr lang="en-US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99655" y="990600"/>
            <a:ext cx="1052874" cy="715083"/>
          </a:xfrm>
          <a:prstGeom prst="rect">
            <a:avLst/>
          </a:prstGeom>
          <a:ln w="952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Головний бухгалтер</a:t>
            </a:r>
          </a:p>
          <a:p>
            <a:pPr algn="ctr"/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Москаленко </a:t>
            </a:r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Микола</a:t>
            </a:r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Павлович</a:t>
            </a:r>
            <a:endParaRPr lang="en-US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Прямоугольник 345"/>
          <p:cNvSpPr/>
          <p:nvPr/>
        </p:nvSpPr>
        <p:spPr>
          <a:xfrm>
            <a:off x="76200" y="65294"/>
            <a:ext cx="2986368" cy="6544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err="1">
                <a:solidFill>
                  <a:schemeClr val="tx1"/>
                </a:solidFill>
              </a:rPr>
              <a:t>ПрАТ</a:t>
            </a:r>
            <a:r>
              <a:rPr lang="ru-RU" sz="1200" b="1" dirty="0">
                <a:solidFill>
                  <a:schemeClr val="tx1"/>
                </a:solidFill>
              </a:rPr>
              <a:t> БАЛТСЬКЕ ХПП</a:t>
            </a:r>
          </a:p>
          <a:p>
            <a:pPr algn="ctr"/>
            <a:r>
              <a:rPr lang="ru-RU" sz="1200" b="1">
                <a:solidFill>
                  <a:schemeClr val="tx1"/>
                </a:solidFill>
              </a:rPr>
              <a:t>Кількість</a:t>
            </a:r>
            <a:r>
              <a:rPr lang="ru-RU" sz="1200" b="1" dirty="0">
                <a:solidFill>
                  <a:schemeClr val="tx1"/>
                </a:solidFill>
              </a:rPr>
              <a:t> </a:t>
            </a:r>
            <a:r>
              <a:rPr lang="ru-RU" sz="1200" b="1" dirty="0" err="1">
                <a:solidFill>
                  <a:schemeClr val="tx1"/>
                </a:solidFill>
              </a:rPr>
              <a:t>працівників</a:t>
            </a:r>
            <a:r>
              <a:rPr lang="ru-RU" sz="1200" b="1" dirty="0">
                <a:solidFill>
                  <a:schemeClr val="tx1"/>
                </a:solidFill>
              </a:rPr>
              <a:t> </a:t>
            </a:r>
            <a:r>
              <a:rPr lang="en-US" sz="1200" b="1" dirty="0">
                <a:solidFill>
                  <a:schemeClr val="tx1"/>
                </a:solidFill>
              </a:rPr>
              <a:t>: </a:t>
            </a:r>
            <a:r>
              <a:rPr lang="uk-UA" sz="1200" b="1" dirty="0">
                <a:solidFill>
                  <a:schemeClr val="tx1"/>
                </a:solidFill>
              </a:rPr>
              <a:t>61</a:t>
            </a:r>
            <a:r>
              <a:rPr lang="ru-RU" sz="1200" b="1" dirty="0">
                <a:solidFill>
                  <a:schemeClr val="tx1"/>
                </a:solidFill>
              </a:rPr>
              <a:t> + 5 сезонных</a:t>
            </a:r>
            <a:endParaRPr lang="en-US" sz="1050" b="1" dirty="0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37866" y="1873404"/>
            <a:ext cx="990600" cy="488796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Заступник головного бухгалтера</a:t>
            </a:r>
            <a:endParaRPr lang="en-US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264047" y="5722001"/>
            <a:ext cx="1054046" cy="7794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Відділ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бухгалтерського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обліку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аналізу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господарської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працівників</a:t>
            </a:r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Rectangle 28"/>
          <p:cNvSpPr/>
          <p:nvPr/>
        </p:nvSpPr>
        <p:spPr>
          <a:xfrm>
            <a:off x="354631" y="2464547"/>
            <a:ext cx="990600" cy="728107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 1 </a:t>
            </a:r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категорії</a:t>
            </a:r>
            <a:endParaRPr lang="ru-RU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одиниці</a:t>
            </a:r>
            <a:r>
              <a: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Rectangle 71"/>
          <p:cNvSpPr/>
          <p:nvPr/>
        </p:nvSpPr>
        <p:spPr>
          <a:xfrm>
            <a:off x="7368206" y="1177050"/>
            <a:ext cx="1072128" cy="595765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Інженер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з </a:t>
            </a:r>
            <a:r>
              <a:rPr lang="ru-RU" sz="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охорони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праці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техніки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</a:t>
            </a:r>
            <a:endParaRPr lang="ru-RU" sz="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Булавцев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Віталій</a:t>
            </a:r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ігорович</a:t>
            </a:r>
            <a:endParaRPr lang="en-US" sz="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Rectangle 59"/>
          <p:cNvSpPr/>
          <p:nvPr/>
        </p:nvSpPr>
        <p:spPr>
          <a:xfrm>
            <a:off x="1701868" y="5722001"/>
            <a:ext cx="1069931" cy="7794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Лабораторія</a:t>
            </a:r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працівників</a:t>
            </a:r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Rectangle 59"/>
          <p:cNvSpPr/>
          <p:nvPr/>
        </p:nvSpPr>
        <p:spPr>
          <a:xfrm>
            <a:off x="5207375" y="5805264"/>
            <a:ext cx="1054046" cy="6962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Виробничий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відділ</a:t>
            </a:r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працівника</a:t>
            </a:r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US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Rectangle 59"/>
          <p:cNvSpPr/>
          <p:nvPr/>
        </p:nvSpPr>
        <p:spPr>
          <a:xfrm>
            <a:off x="6721502" y="5697139"/>
            <a:ext cx="1054046" cy="80435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Сезонні</a:t>
            </a:r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працівника</a:t>
            </a:r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Rectangle 67"/>
          <p:cNvSpPr/>
          <p:nvPr/>
        </p:nvSpPr>
        <p:spPr>
          <a:xfrm>
            <a:off x="1816768" y="990600"/>
            <a:ext cx="1218504" cy="659978"/>
          </a:xfrm>
          <a:prstGeom prst="rect">
            <a:avLst/>
          </a:prstGeom>
          <a:ln w="952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</a:t>
            </a:r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лабораторії</a:t>
            </a:r>
            <a:endParaRPr lang="ru-RU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Самолюк</a:t>
            </a:r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Свілана</a:t>
            </a:r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Володимірівна</a:t>
            </a:r>
            <a:endParaRPr lang="ru-RU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Rectangle 15"/>
          <p:cNvSpPr/>
          <p:nvPr/>
        </p:nvSpPr>
        <p:spPr>
          <a:xfrm>
            <a:off x="1834411" y="1844824"/>
            <a:ext cx="952584" cy="648072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Техник-технолог  1 категории           </a:t>
            </a:r>
            <a:r>
              <a:rPr lang="en-US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одиниці</a:t>
            </a:r>
            <a:endParaRPr lang="en-US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Rectangle 67"/>
          <p:cNvSpPr/>
          <p:nvPr/>
        </p:nvSpPr>
        <p:spPr>
          <a:xfrm>
            <a:off x="4522078" y="2708920"/>
            <a:ext cx="897638" cy="288032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Машинист тепловоза</a:t>
            </a:r>
            <a:endParaRPr lang="en-US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одиниці</a:t>
            </a:r>
            <a:endParaRPr lang="en-US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Rectangle 47"/>
          <p:cNvSpPr/>
          <p:nvPr/>
        </p:nvSpPr>
        <p:spPr>
          <a:xfrm>
            <a:off x="4509249" y="4581129"/>
            <a:ext cx="895144" cy="288032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Тракторист</a:t>
            </a:r>
            <a:endParaRPr lang="en-US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одиниці</a:t>
            </a:r>
            <a:endParaRPr lang="en-US" sz="7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Rectangle 47"/>
          <p:cNvSpPr/>
          <p:nvPr/>
        </p:nvSpPr>
        <p:spPr>
          <a:xfrm>
            <a:off x="4521232" y="3573016"/>
            <a:ext cx="874684" cy="504056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Водитель автотранспортных средств (грузовой автомобиль) </a:t>
            </a:r>
          </a:p>
          <a:p>
            <a:pPr algn="ctr"/>
            <a:r>
              <a:rPr lang="uk-UA" sz="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одиниці</a:t>
            </a:r>
            <a:endParaRPr lang="en-US" sz="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Rectangle 67"/>
          <p:cNvSpPr/>
          <p:nvPr/>
        </p:nvSpPr>
        <p:spPr>
          <a:xfrm>
            <a:off x="3946104" y="1030084"/>
            <a:ext cx="1156572" cy="440402"/>
          </a:xfrm>
          <a:prstGeom prst="rect">
            <a:avLst/>
          </a:prstGeom>
          <a:ln w="952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Головний</a:t>
            </a:r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інженер</a:t>
            </a:r>
            <a:endParaRPr lang="ru-RU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Сторожук</a:t>
            </a:r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Сергій</a:t>
            </a:r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Петрович</a:t>
            </a:r>
            <a:endParaRPr lang="en-US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Rectangle 47"/>
          <p:cNvSpPr/>
          <p:nvPr/>
        </p:nvSpPr>
        <p:spPr>
          <a:xfrm>
            <a:off x="3384523" y="1624210"/>
            <a:ext cx="977845" cy="79667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Головний</a:t>
            </a:r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енергетик</a:t>
            </a:r>
            <a:endParaRPr lang="ru-RU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Чаба</a:t>
            </a:r>
            <a:r>
              <a: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Віктор</a:t>
            </a:r>
            <a:r>
              <a: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Васильйович</a:t>
            </a:r>
            <a:endParaRPr lang="en-US" sz="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Rectangle 47"/>
          <p:cNvSpPr/>
          <p:nvPr/>
        </p:nvSpPr>
        <p:spPr>
          <a:xfrm>
            <a:off x="3371768" y="3212976"/>
            <a:ext cx="990600" cy="720079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Електромонтери (4 та 5 розрядів) </a:t>
            </a:r>
          </a:p>
          <a:p>
            <a:pPr algn="ctr"/>
            <a:r>
              <a:rPr lang="uk-UA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одиниці</a:t>
            </a:r>
            <a:endParaRPr lang="en-US" sz="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Rectangle 47"/>
          <p:cNvSpPr/>
          <p:nvPr/>
        </p:nvSpPr>
        <p:spPr>
          <a:xfrm>
            <a:off x="4513807" y="2060848"/>
            <a:ext cx="905909" cy="504056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Електрогазозварювальник</a:t>
            </a:r>
            <a:r>
              <a:rPr lang="uk-UA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(5 та 6 розряду)</a:t>
            </a:r>
            <a:endParaRPr lang="en-US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одиниці</a:t>
            </a:r>
            <a:endParaRPr lang="en-US" sz="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" name="Rectangle 47"/>
          <p:cNvSpPr/>
          <p:nvPr/>
        </p:nvSpPr>
        <p:spPr>
          <a:xfrm>
            <a:off x="5834861" y="2037393"/>
            <a:ext cx="977845" cy="263785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2 </a:t>
            </a:r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одиниці</a:t>
            </a:r>
            <a:endParaRPr lang="en-US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Rectangle 47"/>
          <p:cNvSpPr/>
          <p:nvPr/>
        </p:nvSpPr>
        <p:spPr>
          <a:xfrm>
            <a:off x="5839644" y="2388269"/>
            <a:ext cx="977845" cy="561017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Аппаратчик обработки зерна 4-6 </a:t>
            </a:r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розряди</a:t>
            </a:r>
            <a:endParaRPr lang="ru-RU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7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одиниць</a:t>
            </a:r>
            <a:endParaRPr lang="en-US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Rectangle 47"/>
          <p:cNvSpPr/>
          <p:nvPr/>
        </p:nvSpPr>
        <p:spPr>
          <a:xfrm>
            <a:off x="5839643" y="3068960"/>
            <a:ext cx="977845" cy="657944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Машиніст </a:t>
            </a:r>
            <a:r>
              <a:rPr lang="uk-UA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навантажувально</a:t>
            </a:r>
            <a:r>
              <a:rPr lang="uk-UA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розвантажувальних машин</a:t>
            </a:r>
          </a:p>
          <a:p>
            <a:pPr algn="ctr"/>
            <a:r>
              <a:rPr lang="uk-UA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одиниць </a:t>
            </a:r>
            <a:endParaRPr lang="en-US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Rectangle 67"/>
          <p:cNvSpPr/>
          <p:nvPr/>
        </p:nvSpPr>
        <p:spPr>
          <a:xfrm>
            <a:off x="5831115" y="1168188"/>
            <a:ext cx="1156572" cy="460611"/>
          </a:xfrm>
          <a:prstGeom prst="rect">
            <a:avLst/>
          </a:prstGeom>
          <a:ln w="952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</a:t>
            </a:r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виробництва</a:t>
            </a:r>
            <a:endParaRPr lang="en-US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Дубовець</a:t>
            </a:r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Дмитро   Станиславович/Остапович Г В</a:t>
            </a:r>
            <a:endParaRPr lang="en-US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" name="Rectangle 47"/>
          <p:cNvSpPr/>
          <p:nvPr/>
        </p:nvSpPr>
        <p:spPr>
          <a:xfrm>
            <a:off x="395536" y="3933056"/>
            <a:ext cx="977845" cy="504056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Вагар</a:t>
            </a:r>
          </a:p>
          <a:p>
            <a:pPr algn="ctr"/>
            <a:r>
              <a:rPr lang="uk-UA" sz="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Сезон</a:t>
            </a:r>
            <a:endParaRPr lang="en-US" sz="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uk-UA" sz="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одиниці</a:t>
            </a:r>
          </a:p>
          <a:p>
            <a:pPr algn="ctr"/>
            <a:endParaRPr lang="en-US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" name="Rectangle 47"/>
          <p:cNvSpPr/>
          <p:nvPr/>
        </p:nvSpPr>
        <p:spPr>
          <a:xfrm>
            <a:off x="5834861" y="3789040"/>
            <a:ext cx="977845" cy="720080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Прибиральник службових приміщень</a:t>
            </a:r>
          </a:p>
          <a:p>
            <a:pPr algn="ctr"/>
            <a:r>
              <a:rPr lang="uk-UA" sz="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одиниця</a:t>
            </a:r>
          </a:p>
          <a:p>
            <a:pPr algn="ctr"/>
            <a:r>
              <a:rPr lang="uk-UA" sz="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сезон</a:t>
            </a:r>
          </a:p>
          <a:p>
            <a:pPr algn="ctr"/>
            <a:endParaRPr lang="en-US" sz="7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Rectangle 47"/>
          <p:cNvSpPr/>
          <p:nvPr/>
        </p:nvSpPr>
        <p:spPr>
          <a:xfrm>
            <a:off x="4509249" y="4149080"/>
            <a:ext cx="895143" cy="360039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Токар</a:t>
            </a:r>
            <a:endParaRPr lang="ru-RU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одиниця</a:t>
            </a:r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Складач</a:t>
            </a:r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поїздів</a:t>
            </a:r>
            <a:endParaRPr lang="ru-RU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одиниця</a:t>
            </a:r>
            <a:endParaRPr lang="ru-RU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Соединительная линия уступом 35"/>
          <p:cNvCxnSpPr>
            <a:stCxn id="68" idx="3"/>
            <a:endCxn id="54" idx="3"/>
          </p:cNvCxnSpPr>
          <p:nvPr/>
        </p:nvCxnSpPr>
        <p:spPr>
          <a:xfrm flipH="1">
            <a:off x="1328466" y="1348142"/>
            <a:ext cx="24063" cy="769660"/>
          </a:xfrm>
          <a:prstGeom prst="bentConnector3">
            <a:avLst>
              <a:gd name="adj1" fmla="val -95000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Соединительная линия уступом 42"/>
          <p:cNvCxnSpPr>
            <a:stCxn id="68" idx="3"/>
            <a:endCxn id="81" idx="3"/>
          </p:cNvCxnSpPr>
          <p:nvPr/>
        </p:nvCxnSpPr>
        <p:spPr>
          <a:xfrm flipH="1">
            <a:off x="1345231" y="1348142"/>
            <a:ext cx="7298" cy="1480459"/>
          </a:xfrm>
          <a:prstGeom prst="bentConnector3">
            <a:avLst>
              <a:gd name="adj1" fmla="val -295834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Соединительная линия уступом 124"/>
          <p:cNvCxnSpPr>
            <a:stCxn id="85" idx="3"/>
            <a:endCxn id="87" idx="3"/>
          </p:cNvCxnSpPr>
          <p:nvPr/>
        </p:nvCxnSpPr>
        <p:spPr>
          <a:xfrm flipH="1">
            <a:off x="2786995" y="1320589"/>
            <a:ext cx="248277" cy="848271"/>
          </a:xfrm>
          <a:prstGeom prst="bentConnector3">
            <a:avLst>
              <a:gd name="adj1" fmla="val -9207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Соединительная линия уступом 163"/>
          <p:cNvCxnSpPr>
            <a:stCxn id="149" idx="3"/>
            <a:endCxn id="156" idx="3"/>
          </p:cNvCxnSpPr>
          <p:nvPr/>
        </p:nvCxnSpPr>
        <p:spPr>
          <a:xfrm flipH="1">
            <a:off x="5404393" y="1789776"/>
            <a:ext cx="88361" cy="1495209"/>
          </a:xfrm>
          <a:prstGeom prst="bentConnector3">
            <a:avLst>
              <a:gd name="adj1" fmla="val -25871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Соединительная линия уступом 165"/>
          <p:cNvCxnSpPr>
            <a:stCxn id="92" idx="3"/>
            <a:endCxn id="149" idx="3"/>
          </p:cNvCxnSpPr>
          <p:nvPr/>
        </p:nvCxnSpPr>
        <p:spPr>
          <a:xfrm flipV="1">
            <a:off x="5395916" y="1789776"/>
            <a:ext cx="96838" cy="2035268"/>
          </a:xfrm>
          <a:prstGeom prst="bentConnector3">
            <a:avLst>
              <a:gd name="adj1" fmla="val 33606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Соединительная линия уступом 167"/>
          <p:cNvCxnSpPr>
            <a:stCxn id="149" idx="3"/>
            <a:endCxn id="102" idx="3"/>
          </p:cNvCxnSpPr>
          <p:nvPr/>
        </p:nvCxnSpPr>
        <p:spPr>
          <a:xfrm flipH="1">
            <a:off x="5419716" y="1789776"/>
            <a:ext cx="73038" cy="523100"/>
          </a:xfrm>
          <a:prstGeom prst="bentConnector3">
            <a:avLst>
              <a:gd name="adj1" fmla="val -31298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Соединительная линия уступом 169"/>
          <p:cNvCxnSpPr>
            <a:cxnSpLocks/>
            <a:stCxn id="149" idx="3"/>
            <a:endCxn id="114" idx="3"/>
          </p:cNvCxnSpPr>
          <p:nvPr/>
        </p:nvCxnSpPr>
        <p:spPr>
          <a:xfrm flipH="1">
            <a:off x="5404392" y="1789776"/>
            <a:ext cx="88362" cy="2539324"/>
          </a:xfrm>
          <a:prstGeom prst="bentConnector3">
            <a:avLst>
              <a:gd name="adj1" fmla="val -25870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Соединительная линия уступом 171"/>
          <p:cNvCxnSpPr>
            <a:stCxn id="149" idx="3"/>
            <a:endCxn id="90" idx="3"/>
          </p:cNvCxnSpPr>
          <p:nvPr/>
        </p:nvCxnSpPr>
        <p:spPr>
          <a:xfrm flipH="1">
            <a:off x="5404393" y="1789776"/>
            <a:ext cx="88361" cy="2935369"/>
          </a:xfrm>
          <a:prstGeom prst="bentConnector3">
            <a:avLst>
              <a:gd name="adj1" fmla="val -25871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Rectangle 59"/>
          <p:cNvSpPr/>
          <p:nvPr/>
        </p:nvSpPr>
        <p:spPr>
          <a:xfrm>
            <a:off x="3203848" y="5733256"/>
            <a:ext cx="1080120" cy="76823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Служба головного </a:t>
            </a:r>
            <a:r>
              <a:rPr lang="ru-RU" sz="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інженера</a:t>
            </a:r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працівника</a:t>
            </a:r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3" name="Соединительная линия уступом 182"/>
          <p:cNvCxnSpPr>
            <a:stCxn id="107" idx="3"/>
            <a:endCxn id="104" idx="3"/>
          </p:cNvCxnSpPr>
          <p:nvPr/>
        </p:nvCxnSpPr>
        <p:spPr>
          <a:xfrm flipH="1">
            <a:off x="6812706" y="1398494"/>
            <a:ext cx="174981" cy="770792"/>
          </a:xfrm>
          <a:prstGeom prst="bentConnector3">
            <a:avLst>
              <a:gd name="adj1" fmla="val -13064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Соединительная линия уступом 184"/>
          <p:cNvCxnSpPr>
            <a:stCxn id="107" idx="3"/>
            <a:endCxn id="105" idx="3"/>
          </p:cNvCxnSpPr>
          <p:nvPr/>
        </p:nvCxnSpPr>
        <p:spPr>
          <a:xfrm flipH="1">
            <a:off x="6817489" y="1398494"/>
            <a:ext cx="170198" cy="1270284"/>
          </a:xfrm>
          <a:prstGeom prst="bentConnector3">
            <a:avLst>
              <a:gd name="adj1" fmla="val -13431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Соединительная линия уступом 186"/>
          <p:cNvCxnSpPr>
            <a:stCxn id="107" idx="3"/>
            <a:endCxn id="106" idx="3"/>
          </p:cNvCxnSpPr>
          <p:nvPr/>
        </p:nvCxnSpPr>
        <p:spPr>
          <a:xfrm flipH="1">
            <a:off x="6817488" y="1398494"/>
            <a:ext cx="170199" cy="1999438"/>
          </a:xfrm>
          <a:prstGeom prst="bentConnector3">
            <a:avLst>
              <a:gd name="adj1" fmla="val -13431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Соединительная линия уступом 192"/>
          <p:cNvCxnSpPr>
            <a:endCxn id="110" idx="3"/>
          </p:cNvCxnSpPr>
          <p:nvPr/>
        </p:nvCxnSpPr>
        <p:spPr>
          <a:xfrm rot="5400000">
            <a:off x="86766" y="2690353"/>
            <a:ext cx="2781347" cy="208115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Соединительная линия уступом 194"/>
          <p:cNvCxnSpPr>
            <a:stCxn id="107" idx="3"/>
            <a:endCxn id="112" idx="3"/>
          </p:cNvCxnSpPr>
          <p:nvPr/>
        </p:nvCxnSpPr>
        <p:spPr>
          <a:xfrm flipH="1">
            <a:off x="6812706" y="1398494"/>
            <a:ext cx="174981" cy="2750586"/>
          </a:xfrm>
          <a:prstGeom prst="bentConnector3">
            <a:avLst>
              <a:gd name="adj1" fmla="val -13064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Соединительная линия уступом 102"/>
          <p:cNvCxnSpPr/>
          <p:nvPr/>
        </p:nvCxnSpPr>
        <p:spPr>
          <a:xfrm rot="5400000">
            <a:off x="2044202" y="2129659"/>
            <a:ext cx="1928459" cy="412341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53"/>
          <p:cNvSpPr/>
          <p:nvPr/>
        </p:nvSpPr>
        <p:spPr>
          <a:xfrm>
            <a:off x="370673" y="3314700"/>
            <a:ext cx="990600" cy="491093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Економіст з фінансової роботи</a:t>
            </a:r>
            <a:endParaRPr lang="en-US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0" name="Соединительная линия уступом 79"/>
          <p:cNvCxnSpPr>
            <a:endCxn id="77" idx="3"/>
          </p:cNvCxnSpPr>
          <p:nvPr/>
        </p:nvCxnSpPr>
        <p:spPr>
          <a:xfrm rot="5400000">
            <a:off x="729393" y="2720254"/>
            <a:ext cx="1471874" cy="208113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Rectangle 15"/>
          <p:cNvSpPr/>
          <p:nvPr/>
        </p:nvSpPr>
        <p:spPr>
          <a:xfrm>
            <a:off x="1845146" y="2780928"/>
            <a:ext cx="952584" cy="724272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Техник-технолог 2 категории </a:t>
            </a:r>
          </a:p>
          <a:p>
            <a:pPr algn="ctr"/>
            <a:r>
              <a:rPr lang="uk-UA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одиниці</a:t>
            </a:r>
            <a:endParaRPr lang="en-US" sz="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5" name="Rectangle 47"/>
          <p:cNvSpPr/>
          <p:nvPr/>
        </p:nvSpPr>
        <p:spPr>
          <a:xfrm>
            <a:off x="3384523" y="2708920"/>
            <a:ext cx="990600" cy="288032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Інженер-енергетик</a:t>
            </a:r>
            <a:endParaRPr lang="en-US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9" name="Прямая соединительная линия 138"/>
          <p:cNvCxnSpPr>
            <a:stCxn id="96" idx="2"/>
            <a:endCxn id="135" idx="0"/>
          </p:cNvCxnSpPr>
          <p:nvPr/>
        </p:nvCxnSpPr>
        <p:spPr>
          <a:xfrm>
            <a:off x="3873446" y="2420888"/>
            <a:ext cx="6377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единительная линия 142"/>
          <p:cNvCxnSpPr>
            <a:stCxn id="135" idx="2"/>
            <a:endCxn id="100" idx="0"/>
          </p:cNvCxnSpPr>
          <p:nvPr/>
        </p:nvCxnSpPr>
        <p:spPr>
          <a:xfrm flipH="1">
            <a:off x="3867068" y="2996952"/>
            <a:ext cx="12755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Rectangle 47"/>
          <p:cNvSpPr/>
          <p:nvPr/>
        </p:nvSpPr>
        <p:spPr>
          <a:xfrm>
            <a:off x="4514909" y="1623567"/>
            <a:ext cx="977845" cy="3324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Головний механік</a:t>
            </a:r>
          </a:p>
          <a:p>
            <a:pPr algn="ctr"/>
            <a:r>
              <a:rPr lang="uk-UA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Фурман Олег Григорович</a:t>
            </a:r>
            <a:endParaRPr lang="en-US" sz="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6" name="Rectangle 47"/>
          <p:cNvSpPr/>
          <p:nvPr/>
        </p:nvSpPr>
        <p:spPr>
          <a:xfrm>
            <a:off x="4522079" y="3068961"/>
            <a:ext cx="882314" cy="432048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Водій навантажувача</a:t>
            </a:r>
            <a:endParaRPr lang="en-US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uk-UA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одиниця</a:t>
            </a:r>
            <a:endParaRPr lang="ru-RU" sz="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8" name="Shape 157"/>
          <p:cNvCxnSpPr>
            <a:stCxn id="89" idx="3"/>
            <a:endCxn id="149" idx="3"/>
          </p:cNvCxnSpPr>
          <p:nvPr/>
        </p:nvCxnSpPr>
        <p:spPr>
          <a:xfrm flipV="1">
            <a:off x="5419716" y="1789776"/>
            <a:ext cx="73038" cy="1063160"/>
          </a:xfrm>
          <a:prstGeom prst="bentConnector3">
            <a:avLst>
              <a:gd name="adj1" fmla="val 41298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Прямая соединительная линия 226"/>
          <p:cNvCxnSpPr>
            <a:stCxn id="107" idx="2"/>
            <a:endCxn id="104" idx="0"/>
          </p:cNvCxnSpPr>
          <p:nvPr/>
        </p:nvCxnSpPr>
        <p:spPr>
          <a:xfrm flipH="1">
            <a:off x="6323784" y="1628799"/>
            <a:ext cx="85617" cy="4085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Прямая соединительная линия 230"/>
          <p:cNvCxnSpPr>
            <a:stCxn id="104" idx="2"/>
            <a:endCxn id="105" idx="0"/>
          </p:cNvCxnSpPr>
          <p:nvPr/>
        </p:nvCxnSpPr>
        <p:spPr>
          <a:xfrm>
            <a:off x="6323784" y="2301178"/>
            <a:ext cx="4783" cy="870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Rectangle 47"/>
          <p:cNvSpPr/>
          <p:nvPr/>
        </p:nvSpPr>
        <p:spPr>
          <a:xfrm>
            <a:off x="4508783" y="4921135"/>
            <a:ext cx="895609" cy="380073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Водій а/з (пожежний а/з)</a:t>
            </a:r>
          </a:p>
          <a:p>
            <a:pPr algn="ctr"/>
            <a:r>
              <a:rPr lang="uk-UA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одиниці</a:t>
            </a:r>
            <a:endParaRPr lang="en-US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4" name="Прямая со стрелкой 283"/>
          <p:cNvCxnSpPr>
            <a:endCxn id="85" idx="0"/>
          </p:cNvCxnSpPr>
          <p:nvPr/>
        </p:nvCxnSpPr>
        <p:spPr>
          <a:xfrm flipH="1">
            <a:off x="2426020" y="719768"/>
            <a:ext cx="1412571" cy="2708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Прямая со стрелкой 285"/>
          <p:cNvCxnSpPr>
            <a:endCxn id="68" idx="0"/>
          </p:cNvCxnSpPr>
          <p:nvPr/>
        </p:nvCxnSpPr>
        <p:spPr>
          <a:xfrm flipH="1">
            <a:off x="826092" y="719768"/>
            <a:ext cx="3012499" cy="2708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Shape 287"/>
          <p:cNvCxnSpPr>
            <a:stCxn id="59" idx="2"/>
            <a:endCxn id="94" idx="0"/>
          </p:cNvCxnSpPr>
          <p:nvPr/>
        </p:nvCxnSpPr>
        <p:spPr>
          <a:xfrm rot="5400000">
            <a:off x="4368192" y="873885"/>
            <a:ext cx="312398" cy="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Прямая со стрелкой 289"/>
          <p:cNvCxnSpPr/>
          <p:nvPr/>
        </p:nvCxnSpPr>
        <p:spPr>
          <a:xfrm>
            <a:off x="5188268" y="717686"/>
            <a:ext cx="31804" cy="470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Соединительная линия уступом 293"/>
          <p:cNvCxnSpPr/>
          <p:nvPr/>
        </p:nvCxnSpPr>
        <p:spPr>
          <a:xfrm>
            <a:off x="4644008" y="764704"/>
            <a:ext cx="3248010" cy="445194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Соединительная линия уступом 108"/>
          <p:cNvCxnSpPr>
            <a:stCxn id="94" idx="1"/>
            <a:endCxn id="96" idx="0"/>
          </p:cNvCxnSpPr>
          <p:nvPr/>
        </p:nvCxnSpPr>
        <p:spPr>
          <a:xfrm rot="10800000" flipV="1">
            <a:off x="3873446" y="1250284"/>
            <a:ext cx="72658" cy="37392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Соединительная линия уступом 119"/>
          <p:cNvCxnSpPr>
            <a:stCxn id="94" idx="2"/>
            <a:endCxn id="149" idx="0"/>
          </p:cNvCxnSpPr>
          <p:nvPr/>
        </p:nvCxnSpPr>
        <p:spPr>
          <a:xfrm rot="16200000" flipH="1">
            <a:off x="4687571" y="1307305"/>
            <a:ext cx="153081" cy="47944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Соединительная линия уступом 121"/>
          <p:cNvCxnSpPr>
            <a:stCxn id="94" idx="3"/>
            <a:endCxn id="107" idx="1"/>
          </p:cNvCxnSpPr>
          <p:nvPr/>
        </p:nvCxnSpPr>
        <p:spPr>
          <a:xfrm>
            <a:off x="5102676" y="1250285"/>
            <a:ext cx="728439" cy="14820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 стрелкой 125"/>
          <p:cNvCxnSpPr/>
          <p:nvPr/>
        </p:nvCxnSpPr>
        <p:spPr>
          <a:xfrm>
            <a:off x="5210191" y="717686"/>
            <a:ext cx="613382" cy="45050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0" name="Rectangle 59"/>
          <p:cNvSpPr/>
          <p:nvPr/>
        </p:nvSpPr>
        <p:spPr>
          <a:xfrm>
            <a:off x="8001000" y="5697138"/>
            <a:ext cx="1054046" cy="8043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працівника</a:t>
            </a:r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Соединительная линия уступом 6"/>
          <p:cNvCxnSpPr>
            <a:stCxn id="251" idx="3"/>
            <a:endCxn id="149" idx="3"/>
          </p:cNvCxnSpPr>
          <p:nvPr/>
        </p:nvCxnSpPr>
        <p:spPr>
          <a:xfrm flipV="1">
            <a:off x="5404392" y="1789776"/>
            <a:ext cx="88362" cy="3321396"/>
          </a:xfrm>
          <a:prstGeom prst="bentConnector3">
            <a:avLst>
              <a:gd name="adj1" fmla="val 35870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15"/>
          <p:cNvSpPr/>
          <p:nvPr/>
        </p:nvSpPr>
        <p:spPr>
          <a:xfrm>
            <a:off x="1835696" y="3861048"/>
            <a:ext cx="1008112" cy="504056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Пробовідбірник</a:t>
            </a:r>
            <a:endParaRPr lang="ru-RU" sz="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uk-UA" sz="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одиниці</a:t>
            </a:r>
            <a:endParaRPr lang="en-US" sz="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сезон</a:t>
            </a:r>
          </a:p>
        </p:txBody>
      </p:sp>
      <p:cxnSp>
        <p:nvCxnSpPr>
          <p:cNvPr id="79" name="Соединительная линия уступом 78"/>
          <p:cNvCxnSpPr/>
          <p:nvPr/>
        </p:nvCxnSpPr>
        <p:spPr>
          <a:xfrm rot="5400000">
            <a:off x="2013741" y="2962923"/>
            <a:ext cx="1928459" cy="412341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47"/>
          <p:cNvSpPr/>
          <p:nvPr/>
        </p:nvSpPr>
        <p:spPr>
          <a:xfrm>
            <a:off x="4572000" y="5445224"/>
            <a:ext cx="936103" cy="360040"/>
          </a:xfrm>
          <a:prstGeom prst="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Слюсар</a:t>
            </a:r>
          </a:p>
          <a:p>
            <a:pPr algn="ctr"/>
            <a:r>
              <a:rPr lang="uk-UA" sz="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одиниця</a:t>
            </a:r>
          </a:p>
          <a:p>
            <a:pPr algn="ctr"/>
            <a:endParaRPr lang="en-US" sz="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8" name="Соединительная линия уступом 87"/>
          <p:cNvCxnSpPr/>
          <p:nvPr/>
        </p:nvCxnSpPr>
        <p:spPr>
          <a:xfrm flipV="1">
            <a:off x="5508104" y="2060848"/>
            <a:ext cx="88362" cy="3583520"/>
          </a:xfrm>
          <a:prstGeom prst="bentConnector3">
            <a:avLst>
              <a:gd name="adj1" fmla="val 24954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3164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9543</TotalTime>
  <Words>204</Words>
  <Application>Microsoft Office PowerPoint</Application>
  <PresentationFormat>Екран (4:3)</PresentationFormat>
  <Paragraphs>79</Paragraphs>
  <Slides>1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Презентація PowerPoint</vt:lpstr>
    </vt:vector>
  </TitlesOfParts>
  <Company>SERNA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Svetlana Chernenko</dc:creator>
  <cp:lastModifiedBy>Moskalenko, Mykola (Balta - UA)</cp:lastModifiedBy>
  <cp:revision>221</cp:revision>
  <cp:lastPrinted>2020-12-01T12:52:54Z</cp:lastPrinted>
  <dcterms:created xsi:type="dcterms:W3CDTF">2013-11-12T11:15:10Z</dcterms:created>
  <dcterms:modified xsi:type="dcterms:W3CDTF">2025-05-26T12:18:41Z</dcterms:modified>
</cp:coreProperties>
</file>